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9" r:id="rId2"/>
    <p:sldId id="260" r:id="rId3"/>
    <p:sldId id="266" r:id="rId4"/>
    <p:sldId id="267" r:id="rId5"/>
    <p:sldId id="270" r:id="rId6"/>
    <p:sldId id="269" r:id="rId7"/>
    <p:sldId id="273" r:id="rId8"/>
    <p:sldId id="274" r:id="rId9"/>
    <p:sldId id="277" r:id="rId10"/>
    <p:sldId id="278" r:id="rId11"/>
    <p:sldId id="280" r:id="rId12"/>
    <p:sldId id="282" r:id="rId13"/>
    <p:sldId id="284" r:id="rId14"/>
    <p:sldId id="285" r:id="rId15"/>
    <p:sldId id="283" r:id="rId16"/>
    <p:sldId id="287" r:id="rId17"/>
  </p:sldIdLst>
  <p:sldSz cx="12192000" cy="6858000"/>
  <p:notesSz cx="6858000" cy="9144000"/>
  <p:embeddedFontLst>
    <p:embeddedFont>
      <p:font typeface="Lato Light" panose="020F0502020204030203" pitchFamily="34" charset="0"/>
      <p:regular r:id="rId19"/>
      <p: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MU Bright" panose="02000603000000000000" pitchFamily="2" charset="0"/>
      <p:regular r:id="rId27"/>
      <p:bold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238" autoAdjust="0"/>
  </p:normalViewPr>
  <p:slideViewPr>
    <p:cSldViewPr snapToGrid="0">
      <p:cViewPr>
        <p:scale>
          <a:sx n="66" d="100"/>
          <a:sy n="66" d="100"/>
        </p:scale>
        <p:origin x="60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EDEC-AA2F-422E-8524-84D7AD2C697D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58885-2A43-4619-99A0-6F5849FF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0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125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55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00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8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04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441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60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03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7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46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56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Smaller DNNs require less communication across servers during distributed training.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Smaller DNNs require less bandwidth to export a new model from the cloud to an autonomous car.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Smaller DNNs are more feasible to deploy on FPGAs and other hardware with limited memory.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26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, Cifar10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141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88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233600" y="1233600"/>
            <a:ext cx="9724400" cy="43908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4605267" y="3685133"/>
            <a:ext cx="298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16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82469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882404" y="-351255"/>
            <a:ext cx="6886813" cy="6935141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1864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7F4E-1735-4753-9E81-B4DC7E1A9D6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cs.ryerson.ca/~aharley/vis/conv/fla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574" y="499973"/>
            <a:ext cx="6553200" cy="1542187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CNN Spatial </a:t>
            </a:r>
          </a:p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Optimizations</a:t>
            </a:r>
            <a:endParaRPr lang="en-US" sz="66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20214" y="327365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852574" y="2792118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CRML Lab</a:t>
            </a:r>
          </a:p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Technion</a:t>
            </a: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471574" y="4815839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852574" y="4654345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Batenkov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Ido</a:t>
            </a:r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Imanuel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Gil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Shomron</a:t>
            </a:r>
            <a:endParaRPr lang="en-US" sz="4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391688" y="626728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Cross Neuron Predictions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649224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b="20970"/>
          <a:stretch/>
        </p:blipFill>
        <p:spPr bwMode="auto">
          <a:xfrm>
            <a:off x="1973580" y="1787160"/>
            <a:ext cx="7707630" cy="3487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140" y="5263333"/>
            <a:ext cx="6537007" cy="1594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Good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</a:t>
            </a:r>
          </a:p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a good prediction, we save as many MAC operations as there are zeros in the prediction mask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21461" y="5274406"/>
            <a:ext cx="6096000" cy="850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Bad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Bad predictions may degrade classification accuracy 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21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62136" y="586590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Optimizing Prediction masks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722376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43200" y="2686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28437"/>
              </p:ext>
            </p:extLst>
          </p:nvPr>
        </p:nvGraphicFramePr>
        <p:xfrm>
          <a:off x="2381250" y="1730010"/>
          <a:ext cx="6297930" cy="363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5" imgW="2527300" imgH="1612900" progId="Equation.DSMT4">
                  <p:embed/>
                </p:oleObj>
              </mc:Choice>
              <mc:Fallback>
                <p:oleObj name="Equation" r:id="rId5" imgW="2527300" imgH="16129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730010"/>
                        <a:ext cx="6297930" cy="3634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490309"/>
              </p:ext>
            </p:extLst>
          </p:nvPr>
        </p:nvGraphicFramePr>
        <p:xfrm>
          <a:off x="4543004" y="5708935"/>
          <a:ext cx="2733675" cy="96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Equation" r:id="rId7" imgW="698400" imgH="241200" progId="Equation.DSMT4">
                  <p:embed/>
                </p:oleObj>
              </mc:Choice>
              <mc:Fallback>
                <p:oleObj name="Equation" r:id="rId7" imgW="69840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004" y="5708935"/>
                        <a:ext cx="2733675" cy="964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50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Utilizing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PyTorch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We create a custom “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” layer, responsible for collecting MAC operation statistics with each forward run of the CNN. These layers are placed after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Conv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&amp;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8436" name="Picture 4" descr="Image result for layers neural network image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48" y="2958483"/>
            <a:ext cx="9121696" cy="3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5196807" y="6027854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6933619" y="6076089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19786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2974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05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Generalizing to other architectures: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allow generalization of CNP testing to any network architecture with the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SpatialNet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class family, and implement for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ResNet18, ResNet34 and VGG16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9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6012"/>
            <a:ext cx="4482790" cy="13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Image result for resn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/>
        </p:blipFill>
        <p:spPr bwMode="auto">
          <a:xfrm rot="16200000">
            <a:off x="8825823" y="2583157"/>
            <a:ext cx="1895475" cy="32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Image result for VGG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10" y="4607532"/>
            <a:ext cx="3543315" cy="19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3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Dataset Generality: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layers and Fully connected layers are tailored to a specific dataset. We embed flexibility in the network build phase, allowing for testing on any dataset chosen 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" y="3713356"/>
            <a:ext cx="1995261" cy="195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61" y="3700308"/>
            <a:ext cx="2292403" cy="199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21" y="3700308"/>
            <a:ext cx="2616890" cy="199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885" y="3737487"/>
            <a:ext cx="2233519" cy="1962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480" y="3737488"/>
            <a:ext cx="2240751" cy="19621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73233" y="3452920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2482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53811" y="3484144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16715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881" y="5907107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32x32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6784" y="5906085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MNIST,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2368" y="5915845"/>
            <a:ext cx="16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ImgNet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256x256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6481" y="5906084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FashionMNIST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2711" y="5906083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STL10,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96x96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 Troubles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0485" y="1487200"/>
            <a:ext cx="7258366" cy="641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Given an input of size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first layer of the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architecture has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filters of size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11x11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.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creates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96x55x55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which will then be inserted into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layer.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Choosing a patch size of 2x2, need to split this map into 2x2 blocks. We therefore pad the map with a section of zeros, resulting in an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of size 96x56x56. We can now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insert N different patches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now have                    different mask configurations to choose from, making this problem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incomputable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and most likely, NP-Hard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Picture 13" descr="Image result for data t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r="19444" b="4960"/>
          <a:stretch/>
        </p:blipFill>
        <p:spPr bwMode="auto">
          <a:xfrm>
            <a:off x="7983226" y="1391422"/>
            <a:ext cx="3206187" cy="33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987291"/>
              </p:ext>
            </p:extLst>
          </p:nvPr>
        </p:nvGraphicFramePr>
        <p:xfrm>
          <a:off x="2217977" y="4699705"/>
          <a:ext cx="2999139" cy="75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5" imgW="1320227" imgH="330057" progId="Equation.DSMT4">
                  <p:embed/>
                </p:oleObj>
              </mc:Choice>
              <mc:Fallback>
                <p:oleObj name="Equation" r:id="rId5" imgW="1320227" imgH="330057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977" y="4699705"/>
                        <a:ext cx="2999139" cy="7578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77490" y="6457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890683"/>
              </p:ext>
            </p:extLst>
          </p:nvPr>
        </p:nvGraphicFramePr>
        <p:xfrm>
          <a:off x="2575015" y="5442784"/>
          <a:ext cx="1796672" cy="52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Equation" r:id="rId7" imgW="583693" imgH="164957" progId="Equation.DSMT4">
                  <p:embed/>
                </p:oleObj>
              </mc:Choice>
              <mc:Fallback>
                <p:oleObj name="Equation" r:id="rId7" imgW="583693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015" y="5442784"/>
                        <a:ext cx="1796672" cy="5217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7826711" y="4755472"/>
            <a:ext cx="3586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Example of an output feature map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 rot="325116">
            <a:off x="8154050" y="701299"/>
            <a:ext cx="2864537" cy="1870772"/>
            <a:chOff x="8068676" y="1122134"/>
            <a:chExt cx="3043090" cy="2089611"/>
          </a:xfrm>
        </p:grpSpPr>
        <p:grpSp>
          <p:nvGrpSpPr>
            <p:cNvPr id="9" name="Group 8"/>
            <p:cNvGrpSpPr/>
            <p:nvPr/>
          </p:nvGrpSpPr>
          <p:grpSpPr>
            <a:xfrm>
              <a:off x="8068676" y="1918811"/>
              <a:ext cx="926502" cy="697043"/>
              <a:chOff x="8068676" y="1918811"/>
              <a:chExt cx="926502" cy="697043"/>
            </a:xfrm>
          </p:grpSpPr>
          <p:sp>
            <p:nvSpPr>
              <p:cNvPr id="8" name="Rectangle 7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02656" y="1524611"/>
              <a:ext cx="926502" cy="697043"/>
              <a:chOff x="8068676" y="1918811"/>
              <a:chExt cx="926502" cy="697043"/>
            </a:xfrm>
          </p:grpSpPr>
          <p:sp>
            <p:nvSpPr>
              <p:cNvPr id="17" name="Rectangle 16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602656" y="2225949"/>
              <a:ext cx="926502" cy="697043"/>
              <a:chOff x="8068676" y="1918811"/>
              <a:chExt cx="926502" cy="697043"/>
            </a:xfrm>
          </p:grpSpPr>
          <p:sp>
            <p:nvSpPr>
              <p:cNvPr id="33" name="Rectangle 32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9130192" y="1820085"/>
              <a:ext cx="926502" cy="697043"/>
              <a:chOff x="8068676" y="1918811"/>
              <a:chExt cx="926502" cy="697043"/>
            </a:xfrm>
          </p:grpSpPr>
          <p:sp>
            <p:nvSpPr>
              <p:cNvPr id="39" name="Rectangle 38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9136128" y="2514702"/>
              <a:ext cx="926502" cy="697043"/>
              <a:chOff x="8068676" y="1918811"/>
              <a:chExt cx="926502" cy="697043"/>
            </a:xfrm>
          </p:grpSpPr>
          <p:sp>
            <p:nvSpPr>
              <p:cNvPr id="44" name="Rectangle 43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662307" y="2103154"/>
              <a:ext cx="926502" cy="697043"/>
              <a:chOff x="8068676" y="1918811"/>
              <a:chExt cx="926502" cy="697043"/>
            </a:xfrm>
          </p:grpSpPr>
          <p:sp>
            <p:nvSpPr>
              <p:cNvPr id="49" name="Rectangle 48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146302" y="1122134"/>
              <a:ext cx="926502" cy="697043"/>
              <a:chOff x="8068676" y="1918811"/>
              <a:chExt cx="926502" cy="697043"/>
            </a:xfrm>
          </p:grpSpPr>
          <p:sp>
            <p:nvSpPr>
              <p:cNvPr id="54" name="Rectangle 53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667394" y="1418020"/>
              <a:ext cx="926502" cy="697043"/>
              <a:chOff x="8068676" y="1918811"/>
              <a:chExt cx="926502" cy="697043"/>
            </a:xfrm>
          </p:grpSpPr>
          <p:sp>
            <p:nvSpPr>
              <p:cNvPr id="59" name="Rectangle 58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85264" y="1713912"/>
              <a:ext cx="926502" cy="697043"/>
              <a:chOff x="8068676" y="1918811"/>
              <a:chExt cx="926502" cy="697043"/>
            </a:xfrm>
          </p:grpSpPr>
          <p:sp>
            <p:nvSpPr>
              <p:cNvPr id="64" name="Rectangle 63"/>
              <p:cNvSpPr/>
              <p:nvPr/>
            </p:nvSpPr>
            <p:spPr>
              <a:xfrm rot="2315668">
                <a:off x="8068676" y="2117325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2315668">
                <a:off x="8334055" y="2268926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315668">
                <a:off x="8334055" y="1918811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315668">
                <a:off x="8592990" y="2063434"/>
                <a:ext cx="402188" cy="346928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  <a:scene3d>
                <a:camera prst="perspectiveRight">
                  <a:rot lat="20158451" lon="13687634" rev="989013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131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Greedy Optimization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devise a Greedy optimization scheme, running in 4 modes of Granularity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4520" t="30701" r="2864" b="19072"/>
          <a:stretch/>
        </p:blipFill>
        <p:spPr bwMode="auto">
          <a:xfrm>
            <a:off x="3499974" y="2939970"/>
            <a:ext cx="5748200" cy="1845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/>
          <a:srcRect l="15963" t="27942" r="14894" b="15881"/>
          <a:stretch/>
        </p:blipFill>
        <p:spPr bwMode="auto">
          <a:xfrm>
            <a:off x="3955316" y="4785432"/>
            <a:ext cx="4455002" cy="1957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2465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8502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34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how does a convolution neural network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2" y="2690728"/>
            <a:ext cx="10744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1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0" y="2065307"/>
            <a:ext cx="5980286" cy="40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66" y="1799090"/>
            <a:ext cx="5615812" cy="40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921466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 Collaterals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84048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cdn-images-1.medium.com/max/1600/0*44z992IXd9rqyIWk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 r="52920"/>
          <a:stretch/>
        </p:blipFill>
        <p:spPr bwMode="auto">
          <a:xfrm>
            <a:off x="578578" y="2373212"/>
            <a:ext cx="4475436" cy="3751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290" y="1593460"/>
            <a:ext cx="592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6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870030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- 2012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9319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7" y="2240187"/>
            <a:ext cx="10128626" cy="31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4324" y="1079515"/>
            <a:ext cx="575966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Power Considerations in CNNs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19394" y="2801207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make Machine Learning portable to battery powered mobile devices? 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7" y="694481"/>
            <a:ext cx="7456560" cy="4971040"/>
          </a:xfrm>
          <a:prstGeom prst="rect">
            <a:avLst/>
          </a:prstGeom>
        </p:spPr>
      </p:pic>
      <p:sp>
        <p:nvSpPr>
          <p:cNvPr id="7" name="Action Button: Movie 6">
            <a:hlinkClick r:id="rId4" highlightClick="1"/>
          </p:cNvPr>
          <p:cNvSpPr/>
          <p:nvPr/>
        </p:nvSpPr>
        <p:spPr>
          <a:xfrm>
            <a:off x="3166321" y="4560426"/>
            <a:ext cx="416688" cy="428263"/>
          </a:xfrm>
          <a:prstGeom prst="actionButtonMovi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19" y="-762000"/>
            <a:ext cx="9942363" cy="84981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68188" y="854461"/>
            <a:ext cx="5455624" cy="54556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5786" y="1629458"/>
            <a:ext cx="4460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work: </a:t>
            </a: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More than 25% of all MAC operations are redundant</a:t>
            </a:r>
          </a:p>
          <a:p>
            <a:pPr algn="ctr"/>
            <a:endParaRPr lang="en-US" sz="36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Can we utilize this to save power?</a:t>
            </a:r>
          </a:p>
        </p:txBody>
      </p:sp>
    </p:spTree>
    <p:extLst>
      <p:ext uri="{BB962C8B-B14F-4D97-AF65-F5344CB8AC3E}">
        <p14:creationId xmlns:p14="http://schemas.microsoft.com/office/powerpoint/2010/main" val="35133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Ideas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148" y="1482306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common: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Due to its relative simplicity and fast convergence rate,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currently the most popular activation method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Correlation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There is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heavy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correlation between nearby pixels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Non-positive convolution values turn zeros: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thresholds any negative values to 0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 descr="https://cdn-images-1.medium.com/max/1600/0*44z992IXd9rqyIWk.pn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9" t="74327" r="57694" b="3605"/>
          <a:stretch/>
        </p:blipFill>
        <p:spPr bwMode="auto">
          <a:xfrm>
            <a:off x="8326873" y="5519894"/>
            <a:ext cx="3179350" cy="995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48" y="5061781"/>
            <a:ext cx="7447388" cy="168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4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492</Words>
  <Application>Microsoft Office PowerPoint</Application>
  <PresentationFormat>Widescreen</PresentationFormat>
  <Paragraphs>71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Gill Sans</vt:lpstr>
      <vt:lpstr>Lato Light</vt:lpstr>
      <vt:lpstr>Arial</vt:lpstr>
      <vt:lpstr>Calibri Light</vt:lpstr>
      <vt:lpstr>Calibri</vt:lpstr>
      <vt:lpstr>CMU Bright</vt:lpstr>
      <vt:lpstr>Office Theme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Spatial Optimization</dc:title>
  <dc:creator>Mano R</dc:creator>
  <cp:lastModifiedBy>Mano R</cp:lastModifiedBy>
  <cp:revision>23</cp:revision>
  <dcterms:created xsi:type="dcterms:W3CDTF">2019-03-27T12:16:02Z</dcterms:created>
  <dcterms:modified xsi:type="dcterms:W3CDTF">2019-03-27T18:29:22Z</dcterms:modified>
</cp:coreProperties>
</file>